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Neue Machina Ultra-Bold" panose="020B0604020202020204" charset="0"/>
      <p:regular r:id="rId31"/>
    </p:embeddedFont>
    <p:embeddedFont>
      <p:font typeface="Telegraf" panose="020B0604020202020204" charset="0"/>
      <p:regular r:id="rId32"/>
    </p:embeddedFont>
    <p:embeddedFont>
      <p:font typeface="Telegraf Bold" panose="020B0604020202020204" charset="0"/>
      <p:regular r:id="rId33"/>
    </p:embeddedFont>
    <p:embeddedFont>
      <p:font typeface="Telegraf Ultra-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arget="../media/image7.svg" Type="http://schemas.openxmlformats.org/officeDocument/2006/relationships/image"/><Relationship Id="rId3" Target="../media/image2.png" Type="http://schemas.openxmlformats.org/officeDocument/2006/relationships/image"/><Relationship Id="rId7" Target="../media/image6.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6" Target="../media/image5.svg" Type="http://schemas.openxmlformats.org/officeDocument/2006/relationships/image"/><Relationship Id="rId5" Target="../media/image4.png" Type="http://schemas.openxmlformats.org/officeDocument/2006/relationships/image"/><Relationship Id="rId4" Target="../media/image3.svg" Type="http://schemas.openxmlformats.org/officeDocument/2006/relationships/image"/><Relationship Id="rId9" Target="../media/image8.jpeg" Type="http://schemas.openxmlformats.org/officeDocument/2006/relationships/image"/></Relationships>
</file>

<file path=ppt/slides/_rels/slide10.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23.png" Type="http://schemas.openxmlformats.org/officeDocument/2006/relationships/image"/><Relationship Id="rId4" Target="../media/image10.svg" Type="http://schemas.openxmlformats.org/officeDocument/2006/relationships/image"/></Relationships>
</file>

<file path=ppt/slides/_rels/slide11.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24.png" Type="http://schemas.openxmlformats.org/officeDocument/2006/relationships/image"/><Relationship Id="rId4" Target="../media/image10.svg" Type="http://schemas.openxmlformats.org/officeDocument/2006/relationships/image"/></Relationships>
</file>

<file path=ppt/slides/_rels/slide12.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25.jpeg" Type="http://schemas.openxmlformats.org/officeDocument/2006/relationships/image"/><Relationship Id="rId4" Target="../media/image10.svg" Type="http://schemas.openxmlformats.org/officeDocument/2006/relationships/image"/></Relationships>
</file>

<file path=ppt/slides/_rels/slide13.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26.jpeg" Type="http://schemas.openxmlformats.org/officeDocument/2006/relationships/image"/><Relationship Id="rId4" Target="../media/image10.svg" Type="http://schemas.openxmlformats.org/officeDocument/2006/relationships/image"/></Relationships>
</file>

<file path=ppt/slides/_rels/slide14.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27.jpeg" Type="http://schemas.openxmlformats.org/officeDocument/2006/relationships/image"/><Relationship Id="rId4" Target="../media/image10.svg" Type="http://schemas.openxmlformats.org/officeDocument/2006/relationships/image"/></Relationships>
</file>

<file path=ppt/slides/_rels/slide15.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28.png" Type="http://schemas.openxmlformats.org/officeDocument/2006/relationships/image"/><Relationship Id="rId4" Target="../media/image10.svg" Type="http://schemas.openxmlformats.org/officeDocument/2006/relationships/image"/></Relationships>
</file>

<file path=ppt/slides/_rels/slide16.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29.png" Type="http://schemas.openxmlformats.org/officeDocument/2006/relationships/image"/><Relationship Id="rId4" Target="../media/image10.svg" Type="http://schemas.openxmlformats.org/officeDocument/2006/relationships/image"/></Relationships>
</file>

<file path=ppt/slides/_rels/slide17.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30.png" Type="http://schemas.openxmlformats.org/officeDocument/2006/relationships/image"/><Relationship Id="rId4" Target="../media/image10.svg" Type="http://schemas.openxmlformats.org/officeDocument/2006/relationships/image"/></Relationships>
</file>

<file path=ppt/slides/_rels/slide18.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31.png" Type="http://schemas.openxmlformats.org/officeDocument/2006/relationships/image"/><Relationship Id="rId4" Target="../media/image10.svg" Type="http://schemas.openxmlformats.org/officeDocument/2006/relationships/image"/></Relationships>
</file>

<file path=ppt/slides/_rels/slide19.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32.png" Type="http://schemas.openxmlformats.org/officeDocument/2006/relationships/image"/><Relationship Id="rId4" Target="../media/image10.svg" Type="http://schemas.openxmlformats.org/officeDocument/2006/relationships/image"/></Relationships>
</file>

<file path=ppt/slides/_rels/slide2.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4" Target="../media/image10.svg" Type="http://schemas.openxmlformats.org/officeDocument/2006/relationships/image"/></Relationships>
</file>

<file path=ppt/slides/_rels/slide20.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33.png" Type="http://schemas.openxmlformats.org/officeDocument/2006/relationships/image"/><Relationship Id="rId4" Target="../media/image10.svg" Type="http://schemas.openxmlformats.org/officeDocument/2006/relationships/image"/></Relationships>
</file>

<file path=ppt/slides/_rels/slide21.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34.png" Type="http://schemas.openxmlformats.org/officeDocument/2006/relationships/image"/><Relationship Id="rId4" Target="../media/image10.svg" Type="http://schemas.openxmlformats.org/officeDocument/2006/relationships/image"/></Relationships>
</file>

<file path=ppt/slides/_rels/slide22.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35.png" Type="http://schemas.openxmlformats.org/officeDocument/2006/relationships/image"/><Relationship Id="rId4" Target="../media/image10.svg" Type="http://schemas.openxmlformats.org/officeDocument/2006/relationships/image"/></Relationships>
</file>

<file path=ppt/slides/_rels/slide23.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36.png" Type="http://schemas.openxmlformats.org/officeDocument/2006/relationships/image"/><Relationship Id="rId4" Target="../media/image10.svg" Type="http://schemas.openxmlformats.org/officeDocument/2006/relationships/image"/></Relationships>
</file>

<file path=ppt/slides/_rels/slide24.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37.png" Type="http://schemas.openxmlformats.org/officeDocument/2006/relationships/image"/><Relationship Id="rId4" Target="../media/image10.svg" Type="http://schemas.openxmlformats.org/officeDocument/2006/relationships/image"/></Relationships>
</file>

<file path=ppt/slides/_rels/slide25.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4" Target="../media/image10.svg" Type="http://schemas.openxmlformats.org/officeDocument/2006/relationships/image"/></Relationships>
</file>

<file path=ppt/slides/_rels/slide3.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11.png" Type="http://schemas.openxmlformats.org/officeDocument/2006/relationships/image"/><Relationship Id="rId4" Target="../media/image10.svg" Type="http://schemas.openxmlformats.org/officeDocument/2006/relationships/image"/></Relationships>
</file>

<file path=ppt/slides/_rels/slide4.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6" Target="../media/image13.png" Type="http://schemas.openxmlformats.org/officeDocument/2006/relationships/image"/><Relationship Id="rId5" Target="../media/image12.png" Type="http://schemas.openxmlformats.org/officeDocument/2006/relationships/image"/><Relationship Id="rId4" Target="../media/image10.svg" Type="http://schemas.openxmlformats.org/officeDocument/2006/relationships/image"/></Relationships>
</file>

<file path=ppt/slides/_rels/slide5.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5" Target="../media/image14.png" Type="http://schemas.openxmlformats.org/officeDocument/2006/relationships/image"/><Relationship Id="rId4" Target="../media/image10.svg" Type="http://schemas.openxmlformats.org/officeDocument/2006/relationships/image"/></Relationships>
</file>

<file path=ppt/slides/_rels/slide6.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6" Target="../media/image16.png" Type="http://schemas.openxmlformats.org/officeDocument/2006/relationships/image"/><Relationship Id="rId5" Target="../media/image15.png" Type="http://schemas.openxmlformats.org/officeDocument/2006/relationships/image"/><Relationship Id="rId4" Target="../media/image10.svg" Type="http://schemas.openxmlformats.org/officeDocument/2006/relationships/image"/></Relationships>
</file>

<file path=ppt/slides/_rels/slide7.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6" Target="../media/image18.png" Type="http://schemas.openxmlformats.org/officeDocument/2006/relationships/image"/><Relationship Id="rId5" Target="../media/image17.png" Type="http://schemas.openxmlformats.org/officeDocument/2006/relationships/image"/><Relationship Id="rId4" Target="../media/image10.svg" Type="http://schemas.openxmlformats.org/officeDocument/2006/relationships/image"/></Relationships>
</file>

<file path=ppt/slides/_rels/slide8.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6" Target="../media/image20.png" Type="http://schemas.openxmlformats.org/officeDocument/2006/relationships/image"/><Relationship Id="rId5" Target="../media/image19.png" Type="http://schemas.openxmlformats.org/officeDocument/2006/relationships/image"/><Relationship Id="rId4" Target="../media/image10.svg" Type="http://schemas.openxmlformats.org/officeDocument/2006/relationships/image"/></Relationships>
</file>

<file path=ppt/slides/_rels/slide9.xml.rels><?xml version="1.0" encoding="UTF-8" standalone="yes" ?><Relationships xmlns="http://schemas.openxmlformats.org/package/2006/relationships"><Relationship Id="rId3" Target="../media/image9.png" Type="http://schemas.openxmlformats.org/officeDocument/2006/relationships/image"/><Relationship Id="rId2" Target="../media/image1.jpeg" Type="http://schemas.openxmlformats.org/officeDocument/2006/relationships/image"/><Relationship Id="rId1" Target="../slideLayouts/slideLayout7.xml" Type="http://schemas.openxmlformats.org/officeDocument/2006/relationships/slideLayout"/><Relationship Id="rId6" Target="../media/image22.png" Type="http://schemas.openxmlformats.org/officeDocument/2006/relationships/image"/><Relationship Id="rId5" Target="../media/image21.jpeg" Type="http://schemas.openxmlformats.org/officeDocument/2006/relationships/image"/><Relationship Id="rId4" Target="../media/image10.sv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sp>
        <p:nvSpPr>
          <p:cNvPr id="5" name="Freeform 5"/>
          <p:cNvSpPr/>
          <p:nvPr/>
        </p:nvSpPr>
        <p:spPr>
          <a:xfrm>
            <a:off x="5108138" y="4627673"/>
            <a:ext cx="6040509" cy="142776"/>
          </a:xfrm>
          <a:custGeom>
            <a:avLst/>
            <a:gdLst/>
            <a:ahLst/>
            <a:cxnLst/>
            <a:rect l="l" t="t" r="r" b="b"/>
            <a:pathLst>
              <a:path w="6040509" h="142776">
                <a:moveTo>
                  <a:pt x="0" y="0"/>
                </a:moveTo>
                <a:lnTo>
                  <a:pt x="6040509" y="0"/>
                </a:lnTo>
                <a:lnTo>
                  <a:pt x="6040509" y="142776"/>
                </a:lnTo>
                <a:lnTo>
                  <a:pt x="0" y="1427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409559" y="8920183"/>
            <a:ext cx="1233560" cy="616780"/>
          </a:xfrm>
          <a:custGeom>
            <a:avLst/>
            <a:gdLst/>
            <a:ahLst/>
            <a:cxnLst/>
            <a:rect l="l" t="t" r="r" b="b"/>
            <a:pathLst>
              <a:path w="1233560" h="616780">
                <a:moveTo>
                  <a:pt x="0" y="0"/>
                </a:moveTo>
                <a:lnTo>
                  <a:pt x="1233559" y="0"/>
                </a:lnTo>
                <a:lnTo>
                  <a:pt x="1233559" y="616780"/>
                </a:lnTo>
                <a:lnTo>
                  <a:pt x="0" y="616780"/>
                </a:lnTo>
                <a:lnTo>
                  <a:pt x="0" y="0"/>
                </a:lnTo>
                <a:close/>
              </a:path>
            </a:pathLst>
          </a:custGeom>
          <a:blipFill>
            <a:blip r:embed="rId9"/>
            <a:stretch>
              <a:fillRect/>
            </a:stretch>
          </a:blipFill>
        </p:spPr>
      </p:sp>
      <p:sp>
        <p:nvSpPr>
          <p:cNvPr id="7" name="TextBox 7"/>
          <p:cNvSpPr txBox="1"/>
          <p:nvPr/>
        </p:nvSpPr>
        <p:spPr>
          <a:xfrm>
            <a:off x="6937873" y="6634739"/>
            <a:ext cx="3792067" cy="496570"/>
          </a:xfrm>
          <a:prstGeom prst="rect">
            <a:avLst/>
          </a:prstGeom>
        </p:spPr>
        <p:txBody>
          <a:bodyPr lIns="0" tIns="0" rIns="0" bIns="0" rtlCol="0" anchor="t">
            <a:spAutoFit/>
          </a:bodyPr>
          <a:lstStyle/>
          <a:p>
            <a:pPr marL="0" lvl="0" indent="0" algn="l">
              <a:lnSpc>
                <a:spcPts val="3769"/>
              </a:lnSpc>
              <a:spcBef>
                <a:spcPct val="0"/>
              </a:spcBef>
            </a:pPr>
            <a:r>
              <a:rPr lang="en-US" sz="2899">
                <a:solidFill>
                  <a:srgbClr val="F4E7E7"/>
                </a:solidFill>
                <a:latin typeface="Telegraf"/>
              </a:rPr>
              <a:t>(Capstone Project)</a:t>
            </a:r>
          </a:p>
        </p:txBody>
      </p:sp>
      <p:sp>
        <p:nvSpPr>
          <p:cNvPr id="8" name="TextBox 8"/>
          <p:cNvSpPr txBox="1"/>
          <p:nvPr/>
        </p:nvSpPr>
        <p:spPr>
          <a:xfrm>
            <a:off x="13466330" y="1163622"/>
            <a:ext cx="3792970" cy="301365"/>
          </a:xfrm>
          <a:prstGeom prst="rect">
            <a:avLst/>
          </a:prstGeom>
        </p:spPr>
        <p:txBody>
          <a:bodyPr lIns="0" tIns="0" rIns="0" bIns="0" rtlCol="0" anchor="t">
            <a:spAutoFit/>
          </a:bodyPr>
          <a:lstStyle/>
          <a:p>
            <a:pPr algn="r">
              <a:lnSpc>
                <a:spcPts val="2520"/>
              </a:lnSpc>
            </a:pPr>
            <a:endParaRPr lang="en-US" sz="1800" dirty="0">
              <a:solidFill>
                <a:srgbClr val="F4E7E7"/>
              </a:solidFill>
              <a:latin typeface="Telegraf"/>
            </a:endParaRPr>
          </a:p>
        </p:txBody>
      </p:sp>
      <p:sp>
        <p:nvSpPr>
          <p:cNvPr id="9" name="TextBox 9"/>
          <p:cNvSpPr txBox="1"/>
          <p:nvPr/>
        </p:nvSpPr>
        <p:spPr>
          <a:xfrm>
            <a:off x="4691545" y="5046674"/>
            <a:ext cx="9469448" cy="1085561"/>
          </a:xfrm>
          <a:prstGeom prst="rect">
            <a:avLst/>
          </a:prstGeom>
        </p:spPr>
        <p:txBody>
          <a:bodyPr lIns="0" tIns="0" rIns="0" bIns="0" rtlCol="0" anchor="t">
            <a:spAutoFit/>
          </a:bodyPr>
          <a:lstStyle/>
          <a:p>
            <a:pPr>
              <a:lnSpc>
                <a:spcPts val="4215"/>
              </a:lnSpc>
            </a:pPr>
            <a:r>
              <a:rPr lang="en-US" sz="3011">
                <a:solidFill>
                  <a:srgbClr val="F4E7E7"/>
                </a:solidFill>
                <a:latin typeface="Telegraf Ultra-Bold"/>
              </a:rPr>
              <a:t>Data warehousing using Informatica and Data Analysis using Python</a:t>
            </a:r>
          </a:p>
        </p:txBody>
      </p:sp>
      <p:sp>
        <p:nvSpPr>
          <p:cNvPr id="10" name="TextBox 10"/>
          <p:cNvSpPr txBox="1"/>
          <p:nvPr/>
        </p:nvSpPr>
        <p:spPr>
          <a:xfrm>
            <a:off x="4104516" y="3248787"/>
            <a:ext cx="12184500" cy="1007411"/>
          </a:xfrm>
          <a:prstGeom prst="rect">
            <a:avLst/>
          </a:prstGeom>
        </p:spPr>
        <p:txBody>
          <a:bodyPr lIns="0" tIns="0" rIns="0" bIns="0" rtlCol="0" anchor="t">
            <a:spAutoFit/>
          </a:bodyPr>
          <a:lstStyle/>
          <a:p>
            <a:pPr>
              <a:lnSpc>
                <a:spcPts val="7036"/>
              </a:lnSpc>
            </a:pPr>
            <a:r>
              <a:rPr lang="en-US" sz="7036">
                <a:solidFill>
                  <a:srgbClr val="F4E7E7"/>
                </a:solidFill>
                <a:latin typeface="Telegraf"/>
              </a:rPr>
              <a:t>ANDHRA HEALTH DATA</a:t>
            </a:r>
          </a:p>
        </p:txBody>
      </p:sp>
      <p:sp>
        <p:nvSpPr>
          <p:cNvPr id="11" name="TextBox 11"/>
          <p:cNvSpPr txBox="1"/>
          <p:nvPr/>
        </p:nvSpPr>
        <p:spPr>
          <a:xfrm>
            <a:off x="409559" y="783307"/>
            <a:ext cx="1238282" cy="443162"/>
          </a:xfrm>
          <a:prstGeom prst="rect">
            <a:avLst/>
          </a:prstGeom>
        </p:spPr>
        <p:txBody>
          <a:bodyPr lIns="0" tIns="0" rIns="0" bIns="0" rtlCol="0" anchor="t">
            <a:spAutoFit/>
          </a:bodyPr>
          <a:lstStyle/>
          <a:p>
            <a:pPr algn="ctr">
              <a:lnSpc>
                <a:spcPts val="3666"/>
              </a:lnSpc>
              <a:spcBef>
                <a:spcPct val="0"/>
              </a:spcBef>
            </a:pPr>
            <a:r>
              <a:rPr lang="en-US" sz="2618">
                <a:solidFill>
                  <a:srgbClr val="F44747"/>
                </a:solidFill>
                <a:latin typeface="Neue Machina Ultra-Bold"/>
              </a:rPr>
              <a:t>CHUBB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grpSp>
        <p:nvGrpSpPr>
          <p:cNvPr id="8" name="Group 8"/>
          <p:cNvGrpSpPr/>
          <p:nvPr/>
        </p:nvGrpSpPr>
        <p:grpSpPr>
          <a:xfrm rot="-1645025">
            <a:off x="7952934" y="5223987"/>
            <a:ext cx="1440489" cy="476877"/>
            <a:chOff x="0" y="0"/>
            <a:chExt cx="2455201" cy="812800"/>
          </a:xfrm>
        </p:grpSpPr>
        <p:sp>
          <p:nvSpPr>
            <p:cNvPr id="9" name="Freeform 9"/>
            <p:cNvSpPr/>
            <p:nvPr/>
          </p:nvSpPr>
          <p:spPr>
            <a:xfrm>
              <a:off x="0" y="0"/>
              <a:ext cx="2455201" cy="812800"/>
            </a:xfrm>
            <a:custGeom>
              <a:avLst/>
              <a:gdLst/>
              <a:ahLst/>
              <a:cxnLst/>
              <a:rect l="l" t="t" r="r" b="b"/>
              <a:pathLst>
                <a:path w="2455201" h="812800">
                  <a:moveTo>
                    <a:pt x="2455201" y="406400"/>
                  </a:moveTo>
                  <a:lnTo>
                    <a:pt x="2048801" y="0"/>
                  </a:lnTo>
                  <a:lnTo>
                    <a:pt x="2048801" y="203200"/>
                  </a:lnTo>
                  <a:lnTo>
                    <a:pt x="0" y="203200"/>
                  </a:lnTo>
                  <a:lnTo>
                    <a:pt x="0" y="609600"/>
                  </a:lnTo>
                  <a:lnTo>
                    <a:pt x="2048801" y="609600"/>
                  </a:lnTo>
                  <a:lnTo>
                    <a:pt x="2048801" y="812800"/>
                  </a:lnTo>
                  <a:lnTo>
                    <a:pt x="2455201" y="406400"/>
                  </a:lnTo>
                  <a:close/>
                </a:path>
              </a:pathLst>
            </a:custGeom>
            <a:solidFill>
              <a:srgbClr val="000000"/>
            </a:solidFill>
          </p:spPr>
        </p:sp>
        <p:sp>
          <p:nvSpPr>
            <p:cNvPr id="10" name="TextBox 10"/>
            <p:cNvSpPr txBox="1"/>
            <p:nvPr/>
          </p:nvSpPr>
          <p:spPr>
            <a:xfrm>
              <a:off x="0" y="155575"/>
              <a:ext cx="2353601" cy="454025"/>
            </a:xfrm>
            <a:prstGeom prst="rect">
              <a:avLst/>
            </a:prstGeom>
          </p:spPr>
          <p:txBody>
            <a:bodyPr lIns="50800" tIns="50800" rIns="50800" bIns="50800" rtlCol="0" anchor="ctr"/>
            <a:lstStyle/>
            <a:p>
              <a:pPr algn="ctr">
                <a:lnSpc>
                  <a:spcPts val="3666"/>
                </a:lnSpc>
              </a:pPr>
              <a:endParaRPr/>
            </a:p>
          </p:txBody>
        </p:sp>
      </p:grpSp>
      <p:grpSp>
        <p:nvGrpSpPr>
          <p:cNvPr id="11" name="Group 11"/>
          <p:cNvGrpSpPr/>
          <p:nvPr/>
        </p:nvGrpSpPr>
        <p:grpSpPr>
          <a:xfrm>
            <a:off x="4890063" y="6005729"/>
            <a:ext cx="3033978" cy="649340"/>
            <a:chOff x="0" y="0"/>
            <a:chExt cx="799072" cy="171020"/>
          </a:xfrm>
        </p:grpSpPr>
        <p:sp>
          <p:nvSpPr>
            <p:cNvPr id="12" name="Freeform 12"/>
            <p:cNvSpPr/>
            <p:nvPr/>
          </p:nvSpPr>
          <p:spPr>
            <a:xfrm>
              <a:off x="0" y="0"/>
              <a:ext cx="799072" cy="171020"/>
            </a:xfrm>
            <a:custGeom>
              <a:avLst/>
              <a:gdLst/>
              <a:ahLst/>
              <a:cxnLst/>
              <a:rect l="l" t="t" r="r" b="b"/>
              <a:pathLst>
                <a:path w="799072" h="171020">
                  <a:moveTo>
                    <a:pt x="0" y="0"/>
                  </a:moveTo>
                  <a:lnTo>
                    <a:pt x="799072" y="0"/>
                  </a:lnTo>
                  <a:lnTo>
                    <a:pt x="799072" y="171020"/>
                  </a:lnTo>
                  <a:lnTo>
                    <a:pt x="0" y="171020"/>
                  </a:lnTo>
                  <a:close/>
                </a:path>
              </a:pathLst>
            </a:custGeom>
            <a:solidFill>
              <a:srgbClr val="130000"/>
            </a:solidFill>
          </p:spPr>
        </p:sp>
        <p:sp>
          <p:nvSpPr>
            <p:cNvPr id="13" name="TextBox 13"/>
            <p:cNvSpPr txBox="1"/>
            <p:nvPr/>
          </p:nvSpPr>
          <p:spPr>
            <a:xfrm>
              <a:off x="0" y="-38100"/>
              <a:ext cx="799072" cy="209120"/>
            </a:xfrm>
            <a:prstGeom prst="rect">
              <a:avLst/>
            </a:prstGeom>
          </p:spPr>
          <p:txBody>
            <a:bodyPr lIns="50800" tIns="50800" rIns="50800" bIns="50800" rtlCol="0" anchor="ctr"/>
            <a:lstStyle/>
            <a:p>
              <a:pPr algn="ctr">
                <a:lnSpc>
                  <a:spcPts val="2126"/>
                </a:lnSpc>
              </a:pPr>
              <a:r>
                <a:rPr lang="en-US" sz="1518">
                  <a:solidFill>
                    <a:srgbClr val="FFFFFF"/>
                  </a:solidFill>
                  <a:latin typeface="Neue Machina Ultra-Bold"/>
                </a:rPr>
                <a:t>Checks whether the session is succeed or not</a:t>
              </a:r>
            </a:p>
          </p:txBody>
        </p:sp>
      </p:grpSp>
      <p:sp>
        <p:nvSpPr>
          <p:cNvPr id="14" name="Freeform 14"/>
          <p:cNvSpPr/>
          <p:nvPr/>
        </p:nvSpPr>
        <p:spPr>
          <a:xfrm>
            <a:off x="4547109" y="1271699"/>
            <a:ext cx="8663998" cy="7294846"/>
          </a:xfrm>
          <a:custGeom>
            <a:avLst/>
            <a:gdLst/>
            <a:ahLst/>
            <a:cxnLst/>
            <a:rect l="l" t="t" r="r" b="b"/>
            <a:pathLst>
              <a:path w="8663998" h="7294846">
                <a:moveTo>
                  <a:pt x="0" y="0"/>
                </a:moveTo>
                <a:lnTo>
                  <a:pt x="8663999" y="0"/>
                </a:lnTo>
                <a:lnTo>
                  <a:pt x="8663999" y="7294845"/>
                </a:lnTo>
                <a:lnTo>
                  <a:pt x="0" y="7294845"/>
                </a:lnTo>
                <a:lnTo>
                  <a:pt x="0" y="0"/>
                </a:lnTo>
                <a:close/>
              </a:path>
            </a:pathLst>
          </a:custGeom>
          <a:blipFill>
            <a:blip r:embed="rId5"/>
            <a:stretch>
              <a:fillRect/>
            </a:stretch>
          </a:blipFill>
        </p:spPr>
      </p:sp>
      <p:sp>
        <p:nvSpPr>
          <p:cNvPr id="15" name="TextBox 15"/>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Fact_Workflow</a:t>
            </a:r>
          </a:p>
        </p:txBody>
      </p:sp>
      <p:sp>
        <p:nvSpPr>
          <p:cNvPr id="16" name="TextBox 16"/>
          <p:cNvSpPr txBox="1"/>
          <p:nvPr/>
        </p:nvSpPr>
        <p:spPr>
          <a:xfrm>
            <a:off x="255238" y="214317"/>
            <a:ext cx="966861" cy="357327"/>
          </a:xfrm>
          <a:prstGeom prst="rect">
            <a:avLst/>
          </a:prstGeom>
        </p:spPr>
        <p:txBody>
          <a:bodyPr lIns="0" tIns="0" rIns="0" bIns="0" rtlCol="0" anchor="t">
            <a:spAutoFit/>
          </a:bodyPr>
          <a:lstStyle/>
          <a:p>
            <a:pPr algn="ctr">
              <a:lnSpc>
                <a:spcPts val="2862"/>
              </a:lnSpc>
              <a:spcBef>
                <a:spcPct val="0"/>
              </a:spcBef>
            </a:pPr>
            <a:r>
              <a:rPr lang="en-US" sz="2044">
                <a:solidFill>
                  <a:srgbClr val="000000"/>
                </a:solidFill>
                <a:latin typeface="Neue Machina Ultra-Bold"/>
              </a:rPr>
              <a:t>CHUBB</a:t>
            </a:r>
          </a:p>
        </p:txBody>
      </p:sp>
      <p:sp>
        <p:nvSpPr>
          <p:cNvPr id="17" name="TextBox 17"/>
          <p:cNvSpPr txBox="1"/>
          <p:nvPr/>
        </p:nvSpPr>
        <p:spPr>
          <a:xfrm>
            <a:off x="297816" y="195267"/>
            <a:ext cx="1461767" cy="534903"/>
          </a:xfrm>
          <a:prstGeom prst="rect">
            <a:avLst/>
          </a:prstGeom>
        </p:spPr>
        <p:txBody>
          <a:bodyPr lIns="0" tIns="0" rIns="0" bIns="0" rtlCol="0" anchor="t">
            <a:spAutoFit/>
          </a:bodyPr>
          <a:lstStyle/>
          <a:p>
            <a:pPr algn="ctr">
              <a:lnSpc>
                <a:spcPts val="4328"/>
              </a:lnSpc>
              <a:spcBef>
                <a:spcPct val="0"/>
              </a:spcBef>
            </a:pPr>
            <a:r>
              <a:rPr lang="en-US" sz="3091">
                <a:solidFill>
                  <a:srgbClr val="000000"/>
                </a:solidFill>
                <a:latin typeface="Neue Machina Ultra-Bold"/>
              </a:rPr>
              <a:t>CHUBB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5468661" y="1807165"/>
            <a:ext cx="7350678" cy="6672670"/>
          </a:xfrm>
          <a:custGeom>
            <a:avLst/>
            <a:gdLst/>
            <a:ahLst/>
            <a:cxnLst/>
            <a:rect l="l" t="t" r="r" b="b"/>
            <a:pathLst>
              <a:path w="7350678" h="6672670">
                <a:moveTo>
                  <a:pt x="0" y="0"/>
                </a:moveTo>
                <a:lnTo>
                  <a:pt x="7350678" y="0"/>
                </a:lnTo>
                <a:lnTo>
                  <a:pt x="7350678" y="6672670"/>
                </a:lnTo>
                <a:lnTo>
                  <a:pt x="0" y="6672670"/>
                </a:lnTo>
                <a:lnTo>
                  <a:pt x="0" y="0"/>
                </a:lnTo>
                <a:close/>
              </a:path>
            </a:pathLst>
          </a:custGeom>
          <a:blipFill>
            <a:blip r:embed="rId5"/>
            <a:stretch>
              <a:fillRect/>
            </a:stretch>
          </a:blipFill>
        </p:spPr>
      </p:sp>
      <p:sp>
        <p:nvSpPr>
          <p:cNvPr id="9" name="TextBox 9"/>
          <p:cNvSpPr txBox="1"/>
          <p:nvPr/>
        </p:nvSpPr>
        <p:spPr>
          <a:xfrm>
            <a:off x="5468661" y="692946"/>
            <a:ext cx="7255057" cy="604832"/>
          </a:xfrm>
          <a:prstGeom prst="rect">
            <a:avLst/>
          </a:prstGeom>
        </p:spPr>
        <p:txBody>
          <a:bodyPr lIns="0" tIns="0" rIns="0" bIns="0" rtlCol="0" anchor="t">
            <a:spAutoFit/>
          </a:bodyPr>
          <a:lstStyle/>
          <a:p>
            <a:pPr algn="ctr">
              <a:lnSpc>
                <a:spcPts val="4987"/>
              </a:lnSpc>
              <a:spcBef>
                <a:spcPct val="0"/>
              </a:spcBef>
            </a:pPr>
            <a:r>
              <a:rPr lang="en-US" sz="3562">
                <a:solidFill>
                  <a:srgbClr val="FFFFFF"/>
                </a:solidFill>
                <a:latin typeface="Neue Machina Ultra-Bold"/>
              </a:rPr>
              <a:t>Staging_Workflow(PMCMD)</a:t>
            </a:r>
          </a:p>
        </p:txBody>
      </p:sp>
      <p:grpSp>
        <p:nvGrpSpPr>
          <p:cNvPr id="10" name="Group 10"/>
          <p:cNvGrpSpPr/>
          <p:nvPr/>
        </p:nvGrpSpPr>
        <p:grpSpPr>
          <a:xfrm rot="-1645025">
            <a:off x="5694553" y="5114799"/>
            <a:ext cx="1440489" cy="476877"/>
            <a:chOff x="0" y="0"/>
            <a:chExt cx="2455201" cy="812800"/>
          </a:xfrm>
        </p:grpSpPr>
        <p:sp>
          <p:nvSpPr>
            <p:cNvPr id="11" name="Freeform 11"/>
            <p:cNvSpPr/>
            <p:nvPr/>
          </p:nvSpPr>
          <p:spPr>
            <a:xfrm>
              <a:off x="0" y="0"/>
              <a:ext cx="2455201" cy="812800"/>
            </a:xfrm>
            <a:custGeom>
              <a:avLst/>
              <a:gdLst/>
              <a:ahLst/>
              <a:cxnLst/>
              <a:rect l="l" t="t" r="r" b="b"/>
              <a:pathLst>
                <a:path w="2455201" h="812800">
                  <a:moveTo>
                    <a:pt x="2455201" y="406400"/>
                  </a:moveTo>
                  <a:lnTo>
                    <a:pt x="2048801" y="0"/>
                  </a:lnTo>
                  <a:lnTo>
                    <a:pt x="2048801" y="203200"/>
                  </a:lnTo>
                  <a:lnTo>
                    <a:pt x="0" y="203200"/>
                  </a:lnTo>
                  <a:lnTo>
                    <a:pt x="0" y="609600"/>
                  </a:lnTo>
                  <a:lnTo>
                    <a:pt x="2048801" y="609600"/>
                  </a:lnTo>
                  <a:lnTo>
                    <a:pt x="2048801" y="812800"/>
                  </a:lnTo>
                  <a:lnTo>
                    <a:pt x="2455201" y="406400"/>
                  </a:lnTo>
                  <a:close/>
                </a:path>
              </a:pathLst>
            </a:custGeom>
            <a:solidFill>
              <a:srgbClr val="000000"/>
            </a:solidFill>
          </p:spPr>
        </p:sp>
        <p:sp>
          <p:nvSpPr>
            <p:cNvPr id="12" name="TextBox 12"/>
            <p:cNvSpPr txBox="1"/>
            <p:nvPr/>
          </p:nvSpPr>
          <p:spPr>
            <a:xfrm>
              <a:off x="0" y="155575"/>
              <a:ext cx="2353601" cy="454025"/>
            </a:xfrm>
            <a:prstGeom prst="rect">
              <a:avLst/>
            </a:prstGeom>
          </p:spPr>
          <p:txBody>
            <a:bodyPr lIns="50800" tIns="50800" rIns="50800" bIns="50800" rtlCol="0" anchor="ctr"/>
            <a:lstStyle/>
            <a:p>
              <a:pPr algn="ctr">
                <a:lnSpc>
                  <a:spcPts val="3666"/>
                </a:lnSpc>
              </a:pPr>
              <a:endParaRPr/>
            </a:p>
          </p:txBody>
        </p:sp>
      </p:grpSp>
      <p:grpSp>
        <p:nvGrpSpPr>
          <p:cNvPr id="13" name="Group 13"/>
          <p:cNvGrpSpPr/>
          <p:nvPr/>
        </p:nvGrpSpPr>
        <p:grpSpPr>
          <a:xfrm>
            <a:off x="3391787" y="5896541"/>
            <a:ext cx="2273873" cy="423254"/>
            <a:chOff x="0" y="0"/>
            <a:chExt cx="598880" cy="111474"/>
          </a:xfrm>
        </p:grpSpPr>
        <p:sp>
          <p:nvSpPr>
            <p:cNvPr id="14" name="Freeform 14"/>
            <p:cNvSpPr/>
            <p:nvPr/>
          </p:nvSpPr>
          <p:spPr>
            <a:xfrm>
              <a:off x="0" y="0"/>
              <a:ext cx="598880" cy="111474"/>
            </a:xfrm>
            <a:custGeom>
              <a:avLst/>
              <a:gdLst/>
              <a:ahLst/>
              <a:cxnLst/>
              <a:rect l="l" t="t" r="r" b="b"/>
              <a:pathLst>
                <a:path w="598880" h="111474">
                  <a:moveTo>
                    <a:pt x="0" y="0"/>
                  </a:moveTo>
                  <a:lnTo>
                    <a:pt x="598880" y="0"/>
                  </a:lnTo>
                  <a:lnTo>
                    <a:pt x="598880" y="111474"/>
                  </a:lnTo>
                  <a:lnTo>
                    <a:pt x="0" y="111474"/>
                  </a:lnTo>
                  <a:close/>
                </a:path>
              </a:pathLst>
            </a:custGeom>
            <a:solidFill>
              <a:srgbClr val="130000"/>
            </a:solidFill>
          </p:spPr>
        </p:sp>
        <p:sp>
          <p:nvSpPr>
            <p:cNvPr id="15" name="TextBox 15"/>
            <p:cNvSpPr txBox="1"/>
            <p:nvPr/>
          </p:nvSpPr>
          <p:spPr>
            <a:xfrm>
              <a:off x="0" y="-38100"/>
              <a:ext cx="598880" cy="149574"/>
            </a:xfrm>
            <a:prstGeom prst="rect">
              <a:avLst/>
            </a:prstGeom>
          </p:spPr>
          <p:txBody>
            <a:bodyPr lIns="50800" tIns="50800" rIns="50800" bIns="50800" rtlCol="0" anchor="ctr"/>
            <a:lstStyle/>
            <a:p>
              <a:pPr algn="ctr">
                <a:lnSpc>
                  <a:spcPts val="2126"/>
                </a:lnSpc>
              </a:pPr>
              <a:r>
                <a:rPr lang="en-US" sz="1518">
                  <a:solidFill>
                    <a:srgbClr val="FFFFFF"/>
                  </a:solidFill>
                  <a:latin typeface="Neue Machina Ultra-Bold"/>
                </a:rPr>
                <a:t>PMCMD COMMAND</a:t>
              </a:r>
            </a:p>
          </p:txBody>
        </p:sp>
      </p:grpSp>
      <p:sp>
        <p:nvSpPr>
          <p:cNvPr id="16" name="TextBox 16"/>
          <p:cNvSpPr txBox="1"/>
          <p:nvPr/>
        </p:nvSpPr>
        <p:spPr>
          <a:xfrm>
            <a:off x="430262" y="309567"/>
            <a:ext cx="1196876" cy="450054"/>
          </a:xfrm>
          <a:prstGeom prst="rect">
            <a:avLst/>
          </a:prstGeom>
        </p:spPr>
        <p:txBody>
          <a:bodyPr lIns="0" tIns="0" rIns="0" bIns="0" rtlCol="0" anchor="t">
            <a:spAutoFit/>
          </a:bodyPr>
          <a:lstStyle/>
          <a:p>
            <a:pPr algn="ctr">
              <a:lnSpc>
                <a:spcPts val="3543"/>
              </a:lnSpc>
              <a:spcBef>
                <a:spcPct val="0"/>
              </a:spcBef>
            </a:pPr>
            <a:r>
              <a:rPr lang="en-US" sz="2531">
                <a:solidFill>
                  <a:srgbClr val="000000"/>
                </a:solidFill>
                <a:latin typeface="Neue Machina Ultra-Bold"/>
              </a:rPr>
              <a:t>CHUBB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2506781" y="1142869"/>
            <a:ext cx="13649073" cy="6948394"/>
          </a:xfrm>
          <a:custGeom>
            <a:avLst/>
            <a:gdLst/>
            <a:ahLst/>
            <a:cxnLst/>
            <a:rect l="l" t="t" r="r" b="b"/>
            <a:pathLst>
              <a:path w="13649073" h="6948394">
                <a:moveTo>
                  <a:pt x="0" y="0"/>
                </a:moveTo>
                <a:lnTo>
                  <a:pt x="13649073" y="0"/>
                </a:lnTo>
                <a:lnTo>
                  <a:pt x="13649073" y="6948394"/>
                </a:lnTo>
                <a:lnTo>
                  <a:pt x="0" y="6948394"/>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Fact_table</a:t>
            </a:r>
          </a:p>
        </p:txBody>
      </p:sp>
      <p:sp>
        <p:nvSpPr>
          <p:cNvPr id="10" name="TextBox 10"/>
          <p:cNvSpPr txBox="1"/>
          <p:nvPr/>
        </p:nvSpPr>
        <p:spPr>
          <a:xfrm>
            <a:off x="386405" y="195267"/>
            <a:ext cx="1196876" cy="450054"/>
          </a:xfrm>
          <a:prstGeom prst="rect">
            <a:avLst/>
          </a:prstGeom>
        </p:spPr>
        <p:txBody>
          <a:bodyPr lIns="0" tIns="0" rIns="0" bIns="0" rtlCol="0" anchor="t">
            <a:spAutoFit/>
          </a:bodyPr>
          <a:lstStyle/>
          <a:p>
            <a:pPr algn="ctr">
              <a:lnSpc>
                <a:spcPts val="3543"/>
              </a:lnSpc>
              <a:spcBef>
                <a:spcPct val="0"/>
              </a:spcBef>
            </a:pPr>
            <a:r>
              <a:rPr lang="en-US" sz="2531">
                <a:solidFill>
                  <a:srgbClr val="000000"/>
                </a:solidFill>
                <a:latin typeface="Neue Machina Ultra-Bold"/>
              </a:rPr>
              <a:t>CHUBB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6402116" y="1249900"/>
            <a:ext cx="6104521" cy="7573879"/>
          </a:xfrm>
          <a:custGeom>
            <a:avLst/>
            <a:gdLst/>
            <a:ahLst/>
            <a:cxnLst/>
            <a:rect l="l" t="t" r="r" b="b"/>
            <a:pathLst>
              <a:path w="6104521" h="7573879">
                <a:moveTo>
                  <a:pt x="0" y="0"/>
                </a:moveTo>
                <a:lnTo>
                  <a:pt x="6104521" y="0"/>
                </a:lnTo>
                <a:lnTo>
                  <a:pt x="6104521" y="7573879"/>
                </a:lnTo>
                <a:lnTo>
                  <a:pt x="0" y="7573879"/>
                </a:lnTo>
                <a:lnTo>
                  <a:pt x="0" y="0"/>
                </a:lnTo>
                <a:close/>
              </a:path>
            </a:pathLst>
          </a:custGeom>
          <a:blipFill>
            <a:blip r:embed="rId5"/>
            <a:stretch>
              <a:fillRect r="-1733"/>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Fact_table</a:t>
            </a:r>
          </a:p>
        </p:txBody>
      </p:sp>
      <p:sp>
        <p:nvSpPr>
          <p:cNvPr id="10" name="TextBox 10"/>
          <p:cNvSpPr txBox="1"/>
          <p:nvPr/>
        </p:nvSpPr>
        <p:spPr>
          <a:xfrm>
            <a:off x="738718" y="195267"/>
            <a:ext cx="1196777" cy="450054"/>
          </a:xfrm>
          <a:prstGeom prst="rect">
            <a:avLst/>
          </a:prstGeom>
        </p:spPr>
        <p:txBody>
          <a:bodyPr lIns="0" tIns="0" rIns="0" bIns="0" rtlCol="0" anchor="t">
            <a:spAutoFit/>
          </a:bodyPr>
          <a:lstStyle/>
          <a:p>
            <a:pPr algn="ctr">
              <a:lnSpc>
                <a:spcPts val="3543"/>
              </a:lnSpc>
              <a:spcBef>
                <a:spcPct val="0"/>
              </a:spcBef>
            </a:pPr>
            <a:r>
              <a:rPr lang="en-US" sz="2531">
                <a:solidFill>
                  <a:srgbClr val="FFFFFF"/>
                </a:solidFill>
                <a:latin typeface="Neue Machina Ultra-Bold"/>
              </a:rPr>
              <a:t>CHUBB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2427374" y="1504484"/>
            <a:ext cx="13433252" cy="6298167"/>
          </a:xfrm>
          <a:custGeom>
            <a:avLst/>
            <a:gdLst/>
            <a:ahLst/>
            <a:cxnLst/>
            <a:rect l="l" t="t" r="r" b="b"/>
            <a:pathLst>
              <a:path w="13433252" h="6298167">
                <a:moveTo>
                  <a:pt x="0" y="0"/>
                </a:moveTo>
                <a:lnTo>
                  <a:pt x="13433252" y="0"/>
                </a:lnTo>
                <a:lnTo>
                  <a:pt x="13433252" y="6298167"/>
                </a:lnTo>
                <a:lnTo>
                  <a:pt x="0" y="6298167"/>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Parameterization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4938223" y="3131083"/>
            <a:ext cx="7881771" cy="6656169"/>
          </a:xfrm>
          <a:custGeom>
            <a:avLst/>
            <a:gdLst/>
            <a:ahLst/>
            <a:cxnLst/>
            <a:rect l="l" t="t" r="r" b="b"/>
            <a:pathLst>
              <a:path w="7881771" h="6656169">
                <a:moveTo>
                  <a:pt x="0" y="0"/>
                </a:moveTo>
                <a:lnTo>
                  <a:pt x="7881771" y="0"/>
                </a:lnTo>
                <a:lnTo>
                  <a:pt x="7881771" y="6656170"/>
                </a:lnTo>
                <a:lnTo>
                  <a:pt x="0" y="6656170"/>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
        <p:nvSpPr>
          <p:cNvPr id="10" name="TextBox 10"/>
          <p:cNvSpPr txBox="1"/>
          <p:nvPr/>
        </p:nvSpPr>
        <p:spPr>
          <a:xfrm>
            <a:off x="1958446" y="1145125"/>
            <a:ext cx="14468039" cy="176688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1.Mortality Percentage For different category of Diseases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4424479" y="1249900"/>
            <a:ext cx="9129583" cy="8476705"/>
          </a:xfrm>
          <a:custGeom>
            <a:avLst/>
            <a:gdLst/>
            <a:ahLst/>
            <a:cxnLst/>
            <a:rect l="l" t="t" r="r" b="b"/>
            <a:pathLst>
              <a:path w="9129583" h="8476705">
                <a:moveTo>
                  <a:pt x="0" y="0"/>
                </a:moveTo>
                <a:lnTo>
                  <a:pt x="9129582" y="0"/>
                </a:lnTo>
                <a:lnTo>
                  <a:pt x="9129582" y="8476705"/>
                </a:lnTo>
                <a:lnTo>
                  <a:pt x="0" y="8476705"/>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3460959" y="3414716"/>
            <a:ext cx="12118797" cy="5843584"/>
          </a:xfrm>
          <a:custGeom>
            <a:avLst/>
            <a:gdLst/>
            <a:ahLst/>
            <a:cxnLst/>
            <a:rect l="l" t="t" r="r" b="b"/>
            <a:pathLst>
              <a:path w="12118797" h="5843584">
                <a:moveTo>
                  <a:pt x="0" y="0"/>
                </a:moveTo>
                <a:lnTo>
                  <a:pt x="12118798" y="0"/>
                </a:lnTo>
                <a:lnTo>
                  <a:pt x="12118798" y="5843584"/>
                </a:lnTo>
                <a:lnTo>
                  <a:pt x="0" y="5843584"/>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
        <p:nvSpPr>
          <p:cNvPr id="10" name="TextBox 10"/>
          <p:cNvSpPr txBox="1"/>
          <p:nvPr/>
        </p:nvSpPr>
        <p:spPr>
          <a:xfrm>
            <a:off x="1958446" y="1145125"/>
            <a:ext cx="14468039" cy="176688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2.Average Recovery Rates for different Diseases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3962146" y="1028700"/>
            <a:ext cx="9833924" cy="8698795"/>
          </a:xfrm>
          <a:custGeom>
            <a:avLst/>
            <a:gdLst/>
            <a:ahLst/>
            <a:cxnLst/>
            <a:rect l="l" t="t" r="r" b="b"/>
            <a:pathLst>
              <a:path w="9833924" h="8698795">
                <a:moveTo>
                  <a:pt x="0" y="0"/>
                </a:moveTo>
                <a:lnTo>
                  <a:pt x="9833925" y="0"/>
                </a:lnTo>
                <a:lnTo>
                  <a:pt x="9833925" y="8698795"/>
                </a:lnTo>
                <a:lnTo>
                  <a:pt x="0" y="8698795"/>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6543262" y="3131083"/>
            <a:ext cx="5298407" cy="6985000"/>
          </a:xfrm>
          <a:custGeom>
            <a:avLst/>
            <a:gdLst/>
            <a:ahLst/>
            <a:cxnLst/>
            <a:rect l="l" t="t" r="r" b="b"/>
            <a:pathLst>
              <a:path w="5298407" h="6985000">
                <a:moveTo>
                  <a:pt x="0" y="0"/>
                </a:moveTo>
                <a:lnTo>
                  <a:pt x="5298407" y="0"/>
                </a:lnTo>
                <a:lnTo>
                  <a:pt x="5298407" y="6985000"/>
                </a:lnTo>
                <a:lnTo>
                  <a:pt x="0" y="6985000"/>
                </a:lnTo>
                <a:lnTo>
                  <a:pt x="0" y="0"/>
                </a:lnTo>
                <a:close/>
              </a:path>
            </a:pathLst>
          </a:custGeom>
          <a:blipFill>
            <a:blip r:embed="rId5"/>
            <a:stretch>
              <a:fillRect r="-3551"/>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
        <p:nvSpPr>
          <p:cNvPr id="10" name="TextBox 10"/>
          <p:cNvSpPr txBox="1"/>
          <p:nvPr/>
        </p:nvSpPr>
        <p:spPr>
          <a:xfrm>
            <a:off x="1958446" y="1145125"/>
            <a:ext cx="14468039" cy="176688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3.Cheapest Hospitals for each Category of Disease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182305" y="1316575"/>
            <a:ext cx="7923389" cy="1304925"/>
          </a:xfrm>
          <a:prstGeom prst="rect">
            <a:avLst/>
          </a:prstGeom>
        </p:spPr>
        <p:txBody>
          <a:bodyPr lIns="0" tIns="0" rIns="0" bIns="0" rtlCol="0" anchor="t">
            <a:spAutoFit/>
          </a:bodyPr>
          <a:lstStyle/>
          <a:p>
            <a:pPr algn="r">
              <a:lnSpc>
                <a:spcPts val="9000"/>
              </a:lnSpc>
            </a:pPr>
            <a:r>
              <a:rPr lang="en-US" sz="9000">
                <a:solidFill>
                  <a:srgbClr val="FFFFFF"/>
                </a:solidFill>
                <a:latin typeface="Telegraf"/>
              </a:rPr>
              <a:t>About Dataset</a:t>
            </a:r>
          </a:p>
        </p:txBody>
      </p:sp>
      <p:sp>
        <p:nvSpPr>
          <p:cNvPr id="5" name="Freeform 5"/>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Freeform 6"/>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7" name="AutoShape 7"/>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8" name="AutoShape 8"/>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9" name="TextBox 9"/>
          <p:cNvSpPr txBox="1"/>
          <p:nvPr/>
        </p:nvSpPr>
        <p:spPr>
          <a:xfrm>
            <a:off x="2230254" y="3626362"/>
            <a:ext cx="14648775" cy="2967601"/>
          </a:xfrm>
          <a:prstGeom prst="rect">
            <a:avLst/>
          </a:prstGeom>
        </p:spPr>
        <p:txBody>
          <a:bodyPr lIns="0" tIns="0" rIns="0" bIns="0" rtlCol="0" anchor="t">
            <a:spAutoFit/>
          </a:bodyPr>
          <a:lstStyle/>
          <a:p>
            <a:pPr>
              <a:lnSpc>
                <a:spcPts val="3906"/>
              </a:lnSpc>
              <a:spcBef>
                <a:spcPct val="0"/>
              </a:spcBef>
            </a:pPr>
            <a:r>
              <a:rPr lang="en-US" sz="2790">
                <a:solidFill>
                  <a:srgbClr val="FFFFFF"/>
                </a:solidFill>
                <a:latin typeface="Neue Machina Ultra-Bold"/>
              </a:rPr>
              <a:t>It is dataset collected from various private and government hospitals in Andhra Pradesh.It contains information about various patients like their age, sex, caste and address. It also has Detail about the type of disease a particular person is suffering from and surgery type assigned to him/her.It also has details about discharge date, mortality status and date etc and also contains details about the hospital.</a:t>
            </a:r>
          </a:p>
        </p:txBody>
      </p:sp>
      <p:sp>
        <p:nvSpPr>
          <p:cNvPr id="10" name="TextBox 10"/>
          <p:cNvSpPr txBox="1"/>
          <p:nvPr/>
        </p:nvSpPr>
        <p:spPr>
          <a:xfrm>
            <a:off x="483570" y="356883"/>
            <a:ext cx="1090260" cy="406378"/>
          </a:xfrm>
          <a:prstGeom prst="rect">
            <a:avLst/>
          </a:prstGeom>
        </p:spPr>
        <p:txBody>
          <a:bodyPr lIns="0" tIns="0" rIns="0" bIns="0" rtlCol="0" anchor="t">
            <a:spAutoFit/>
          </a:bodyPr>
          <a:lstStyle/>
          <a:p>
            <a:pPr algn="ctr">
              <a:lnSpc>
                <a:spcPts val="3228"/>
              </a:lnSpc>
              <a:spcBef>
                <a:spcPct val="0"/>
              </a:spcBef>
            </a:pPr>
            <a:r>
              <a:rPr lang="en-US" sz="2305">
                <a:solidFill>
                  <a:srgbClr val="FFFFFF"/>
                </a:solidFill>
                <a:latin typeface="Neue Machina Ultra-Bold"/>
              </a:rPr>
              <a:t>CHUBB</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5508570" y="1028700"/>
            <a:ext cx="6741077" cy="8705574"/>
          </a:xfrm>
          <a:custGeom>
            <a:avLst/>
            <a:gdLst/>
            <a:ahLst/>
            <a:cxnLst/>
            <a:rect l="l" t="t" r="r" b="b"/>
            <a:pathLst>
              <a:path w="6741077" h="8705574">
                <a:moveTo>
                  <a:pt x="0" y="0"/>
                </a:moveTo>
                <a:lnTo>
                  <a:pt x="6741077" y="0"/>
                </a:lnTo>
                <a:lnTo>
                  <a:pt x="6741077" y="8705574"/>
                </a:lnTo>
                <a:lnTo>
                  <a:pt x="0" y="8705574"/>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5877679" y="2235733"/>
            <a:ext cx="6629574" cy="6622683"/>
          </a:xfrm>
          <a:custGeom>
            <a:avLst/>
            <a:gdLst/>
            <a:ahLst/>
            <a:cxnLst/>
            <a:rect l="l" t="t" r="r" b="b"/>
            <a:pathLst>
              <a:path w="6629574" h="6622683">
                <a:moveTo>
                  <a:pt x="0" y="0"/>
                </a:moveTo>
                <a:lnTo>
                  <a:pt x="6629574" y="0"/>
                </a:lnTo>
                <a:lnTo>
                  <a:pt x="6629574" y="6622683"/>
                </a:lnTo>
                <a:lnTo>
                  <a:pt x="0" y="6622683"/>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
        <p:nvSpPr>
          <p:cNvPr id="10" name="TextBox 10"/>
          <p:cNvSpPr txBox="1"/>
          <p:nvPr/>
        </p:nvSpPr>
        <p:spPr>
          <a:xfrm>
            <a:off x="1958446" y="1145125"/>
            <a:ext cx="14468039"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4.No of Deaths Year-Month wise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5699585" y="1249900"/>
            <a:ext cx="6888830" cy="8513554"/>
          </a:xfrm>
          <a:custGeom>
            <a:avLst/>
            <a:gdLst/>
            <a:ahLst/>
            <a:cxnLst/>
            <a:rect l="l" t="t" r="r" b="b"/>
            <a:pathLst>
              <a:path w="6888830" h="8513554">
                <a:moveTo>
                  <a:pt x="0" y="0"/>
                </a:moveTo>
                <a:lnTo>
                  <a:pt x="6888830" y="0"/>
                </a:lnTo>
                <a:lnTo>
                  <a:pt x="6888830" y="8513554"/>
                </a:lnTo>
                <a:lnTo>
                  <a:pt x="0" y="8513554"/>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3125817" y="4045231"/>
            <a:ext cx="12133298" cy="3818886"/>
          </a:xfrm>
          <a:custGeom>
            <a:avLst/>
            <a:gdLst/>
            <a:ahLst/>
            <a:cxnLst/>
            <a:rect l="l" t="t" r="r" b="b"/>
            <a:pathLst>
              <a:path w="12133298" h="3818886">
                <a:moveTo>
                  <a:pt x="0" y="0"/>
                </a:moveTo>
                <a:lnTo>
                  <a:pt x="12133298" y="0"/>
                </a:lnTo>
                <a:lnTo>
                  <a:pt x="12133298" y="3818887"/>
                </a:lnTo>
                <a:lnTo>
                  <a:pt x="0" y="3818887"/>
                </a:lnTo>
                <a:lnTo>
                  <a:pt x="0" y="0"/>
                </a:lnTo>
                <a:close/>
              </a:path>
            </a:pathLst>
          </a:custGeom>
          <a:blipFill>
            <a:blip r:embed="rId5"/>
            <a:stretch>
              <a:fillRect b="-1866"/>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
        <p:nvSpPr>
          <p:cNvPr id="10" name="TextBox 10"/>
          <p:cNvSpPr txBox="1"/>
          <p:nvPr/>
        </p:nvSpPr>
        <p:spPr>
          <a:xfrm>
            <a:off x="1958446" y="1145125"/>
            <a:ext cx="14468039" cy="176688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5.Top 10 Dustricts with least Number of Hospitals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4456691" y="1249900"/>
            <a:ext cx="9374617" cy="8490219"/>
          </a:xfrm>
          <a:custGeom>
            <a:avLst/>
            <a:gdLst/>
            <a:ahLst/>
            <a:cxnLst/>
            <a:rect l="l" t="t" r="r" b="b"/>
            <a:pathLst>
              <a:path w="9374617" h="8490219">
                <a:moveTo>
                  <a:pt x="0" y="0"/>
                </a:moveTo>
                <a:lnTo>
                  <a:pt x="9374618" y="0"/>
                </a:lnTo>
                <a:lnTo>
                  <a:pt x="9374618" y="8490219"/>
                </a:lnTo>
                <a:lnTo>
                  <a:pt x="0" y="8490219"/>
                </a:lnTo>
                <a:lnTo>
                  <a:pt x="0" y="0"/>
                </a:lnTo>
                <a:close/>
              </a:path>
            </a:pathLst>
          </a:custGeom>
          <a:blipFill>
            <a:blip r:embed="rId5"/>
            <a:stretch>
              <a:fillRect/>
            </a:stretch>
          </a:blipFill>
        </p:spPr>
      </p:sp>
      <p:sp>
        <p:nvSpPr>
          <p:cNvPr id="9" name="TextBox 9"/>
          <p:cNvSpPr txBox="1"/>
          <p:nvPr/>
        </p:nvSpPr>
        <p:spPr>
          <a:xfrm>
            <a:off x="5251580" y="157167"/>
            <a:ext cx="7255057" cy="871533"/>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Insights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TextBox 8"/>
          <p:cNvSpPr txBox="1"/>
          <p:nvPr/>
        </p:nvSpPr>
        <p:spPr>
          <a:xfrm>
            <a:off x="0" y="3879475"/>
            <a:ext cx="18873355" cy="2261350"/>
          </a:xfrm>
          <a:prstGeom prst="rect">
            <a:avLst/>
          </a:prstGeom>
        </p:spPr>
        <p:txBody>
          <a:bodyPr lIns="0" tIns="0" rIns="0" bIns="0" rtlCol="0" anchor="t">
            <a:spAutoFit/>
          </a:bodyPr>
          <a:lstStyle/>
          <a:p>
            <a:pPr algn="ctr">
              <a:lnSpc>
                <a:spcPts val="18438"/>
              </a:lnSpc>
              <a:spcBef>
                <a:spcPct val="0"/>
              </a:spcBef>
            </a:pPr>
            <a:r>
              <a:rPr lang="en-US" sz="13170">
                <a:solidFill>
                  <a:srgbClr val="FFFFFF"/>
                </a:solidFill>
                <a:latin typeface="Neue Machina Ultra-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3267358" y="1847394"/>
            <a:ext cx="12372698" cy="6592213"/>
          </a:xfrm>
          <a:custGeom>
            <a:avLst/>
            <a:gdLst/>
            <a:ahLst/>
            <a:cxnLst/>
            <a:rect l="l" t="t" r="r" b="b"/>
            <a:pathLst>
              <a:path w="12372698" h="6592213">
                <a:moveTo>
                  <a:pt x="0" y="0"/>
                </a:moveTo>
                <a:lnTo>
                  <a:pt x="12372697" y="0"/>
                </a:lnTo>
                <a:lnTo>
                  <a:pt x="12372697" y="6592212"/>
                </a:lnTo>
                <a:lnTo>
                  <a:pt x="0" y="6592212"/>
                </a:lnTo>
                <a:lnTo>
                  <a:pt x="0" y="0"/>
                </a:lnTo>
                <a:close/>
              </a:path>
            </a:pathLst>
          </a:custGeom>
          <a:blipFill>
            <a:blip r:embed="rId5"/>
            <a:stretch>
              <a:fillRect/>
            </a:stretch>
          </a:blipFill>
        </p:spPr>
      </p:sp>
      <p:sp>
        <p:nvSpPr>
          <p:cNvPr id="9" name="TextBox 9"/>
          <p:cNvSpPr txBox="1"/>
          <p:nvPr/>
        </p:nvSpPr>
        <p:spPr>
          <a:xfrm>
            <a:off x="386405" y="237663"/>
            <a:ext cx="1196876" cy="450054"/>
          </a:xfrm>
          <a:prstGeom prst="rect">
            <a:avLst/>
          </a:prstGeom>
        </p:spPr>
        <p:txBody>
          <a:bodyPr lIns="0" tIns="0" rIns="0" bIns="0" rtlCol="0" anchor="t">
            <a:spAutoFit/>
          </a:bodyPr>
          <a:lstStyle/>
          <a:p>
            <a:pPr algn="ctr">
              <a:lnSpc>
                <a:spcPts val="3543"/>
              </a:lnSpc>
              <a:spcBef>
                <a:spcPct val="0"/>
              </a:spcBef>
            </a:pPr>
            <a:r>
              <a:rPr lang="en-US" sz="2531">
                <a:solidFill>
                  <a:srgbClr val="000000"/>
                </a:solidFill>
                <a:latin typeface="Neue Machina Ultra-Bold"/>
              </a:rPr>
              <a:t>CHUBB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5618270" y="3142596"/>
            <a:ext cx="12383201" cy="5444515"/>
          </a:xfrm>
          <a:custGeom>
            <a:avLst/>
            <a:gdLst/>
            <a:ahLst/>
            <a:cxnLst/>
            <a:rect l="l" t="t" r="r" b="b"/>
            <a:pathLst>
              <a:path w="12383201" h="5444515">
                <a:moveTo>
                  <a:pt x="0" y="0"/>
                </a:moveTo>
                <a:lnTo>
                  <a:pt x="12383201" y="0"/>
                </a:lnTo>
                <a:lnTo>
                  <a:pt x="12383201" y="5444514"/>
                </a:lnTo>
                <a:lnTo>
                  <a:pt x="0" y="5444514"/>
                </a:lnTo>
                <a:lnTo>
                  <a:pt x="0" y="0"/>
                </a:lnTo>
                <a:close/>
              </a:path>
            </a:pathLst>
          </a:custGeom>
          <a:blipFill>
            <a:blip r:embed="rId5"/>
            <a:stretch>
              <a:fillRect/>
            </a:stretch>
          </a:blipFill>
        </p:spPr>
      </p:sp>
      <p:sp>
        <p:nvSpPr>
          <p:cNvPr id="9" name="TextBox 9"/>
          <p:cNvSpPr txBox="1"/>
          <p:nvPr/>
        </p:nvSpPr>
        <p:spPr>
          <a:xfrm>
            <a:off x="10637080" y="1973800"/>
            <a:ext cx="2345581" cy="647700"/>
          </a:xfrm>
          <a:prstGeom prst="rect">
            <a:avLst/>
          </a:prstGeom>
        </p:spPr>
        <p:txBody>
          <a:bodyPr lIns="0" tIns="0" rIns="0" bIns="0" rtlCol="0" anchor="t">
            <a:spAutoFit/>
          </a:bodyPr>
          <a:lstStyle/>
          <a:p>
            <a:pPr algn="r">
              <a:lnSpc>
                <a:spcPts val="4500"/>
              </a:lnSpc>
            </a:pPr>
            <a:r>
              <a:rPr lang="en-US" sz="4500">
                <a:solidFill>
                  <a:srgbClr val="FFFFFF"/>
                </a:solidFill>
                <a:latin typeface="Telegraf Bold"/>
              </a:rPr>
              <a:t>Staging</a:t>
            </a:r>
          </a:p>
        </p:txBody>
      </p:sp>
      <p:sp>
        <p:nvSpPr>
          <p:cNvPr id="10" name="Freeform 10"/>
          <p:cNvSpPr/>
          <p:nvPr/>
        </p:nvSpPr>
        <p:spPr>
          <a:xfrm>
            <a:off x="821743" y="2421374"/>
            <a:ext cx="3912888" cy="6886958"/>
          </a:xfrm>
          <a:custGeom>
            <a:avLst/>
            <a:gdLst/>
            <a:ahLst/>
            <a:cxnLst/>
            <a:rect l="l" t="t" r="r" b="b"/>
            <a:pathLst>
              <a:path w="3912888" h="6886958">
                <a:moveTo>
                  <a:pt x="0" y="0"/>
                </a:moveTo>
                <a:lnTo>
                  <a:pt x="3912887" y="0"/>
                </a:lnTo>
                <a:lnTo>
                  <a:pt x="3912887" y="6886958"/>
                </a:lnTo>
                <a:lnTo>
                  <a:pt x="0" y="6886958"/>
                </a:lnTo>
                <a:lnTo>
                  <a:pt x="0" y="0"/>
                </a:lnTo>
                <a:close/>
              </a:path>
            </a:pathLst>
          </a:custGeom>
          <a:blipFill>
            <a:blip r:embed="rId6"/>
            <a:stretch>
              <a:fillRect r="-1786" b="-1522"/>
            </a:stretch>
          </a:blipFill>
        </p:spPr>
      </p:sp>
      <p:sp>
        <p:nvSpPr>
          <p:cNvPr id="11" name="TextBox 11"/>
          <p:cNvSpPr txBox="1"/>
          <p:nvPr/>
        </p:nvSpPr>
        <p:spPr>
          <a:xfrm>
            <a:off x="738668" y="1493576"/>
            <a:ext cx="3911083" cy="442124"/>
          </a:xfrm>
          <a:prstGeom prst="rect">
            <a:avLst/>
          </a:prstGeom>
        </p:spPr>
        <p:txBody>
          <a:bodyPr lIns="0" tIns="0" rIns="0" bIns="0" rtlCol="0" anchor="t">
            <a:spAutoFit/>
          </a:bodyPr>
          <a:lstStyle/>
          <a:p>
            <a:pPr algn="ctr">
              <a:lnSpc>
                <a:spcPts val="3656"/>
              </a:lnSpc>
              <a:spcBef>
                <a:spcPct val="0"/>
              </a:spcBef>
            </a:pPr>
            <a:r>
              <a:rPr lang="en-US" sz="2612">
                <a:solidFill>
                  <a:srgbClr val="FFFFFF"/>
                </a:solidFill>
                <a:latin typeface="Neue Machina Ultra-Bold"/>
              </a:rPr>
              <a:t>Staging table Design</a:t>
            </a:r>
          </a:p>
        </p:txBody>
      </p:sp>
      <p:sp>
        <p:nvSpPr>
          <p:cNvPr id="12" name="TextBox 12"/>
          <p:cNvSpPr txBox="1"/>
          <p:nvPr/>
        </p:nvSpPr>
        <p:spPr>
          <a:xfrm>
            <a:off x="430312" y="578646"/>
            <a:ext cx="1196777" cy="450054"/>
          </a:xfrm>
          <a:prstGeom prst="rect">
            <a:avLst/>
          </a:prstGeom>
        </p:spPr>
        <p:txBody>
          <a:bodyPr lIns="0" tIns="0" rIns="0" bIns="0" rtlCol="0" anchor="t">
            <a:spAutoFit/>
          </a:bodyPr>
          <a:lstStyle/>
          <a:p>
            <a:pPr algn="ctr">
              <a:lnSpc>
                <a:spcPts val="3543"/>
              </a:lnSpc>
              <a:spcBef>
                <a:spcPct val="0"/>
              </a:spcBef>
            </a:pPr>
            <a:r>
              <a:rPr lang="en-US" sz="2531">
                <a:solidFill>
                  <a:srgbClr val="FFFFFF"/>
                </a:solidFill>
                <a:latin typeface="Neue Machina Ultra-Bold"/>
              </a:rPr>
              <a:t>CHUBB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4851452" y="1780656"/>
            <a:ext cx="9212359" cy="7768479"/>
          </a:xfrm>
          <a:custGeom>
            <a:avLst/>
            <a:gdLst/>
            <a:ahLst/>
            <a:cxnLst/>
            <a:rect l="l" t="t" r="r" b="b"/>
            <a:pathLst>
              <a:path w="9212359" h="7768479">
                <a:moveTo>
                  <a:pt x="0" y="0"/>
                </a:moveTo>
                <a:lnTo>
                  <a:pt x="9212359" y="0"/>
                </a:lnTo>
                <a:lnTo>
                  <a:pt x="9212359" y="7768479"/>
                </a:lnTo>
                <a:lnTo>
                  <a:pt x="0" y="7768479"/>
                </a:lnTo>
                <a:lnTo>
                  <a:pt x="0" y="0"/>
                </a:lnTo>
                <a:close/>
              </a:path>
            </a:pathLst>
          </a:custGeom>
          <a:blipFill>
            <a:blip r:embed="rId5"/>
            <a:stretch>
              <a:fillRect/>
            </a:stretch>
          </a:blipFill>
        </p:spPr>
      </p:sp>
      <p:sp>
        <p:nvSpPr>
          <p:cNvPr id="9" name="TextBox 9"/>
          <p:cNvSpPr txBox="1"/>
          <p:nvPr/>
        </p:nvSpPr>
        <p:spPr>
          <a:xfrm>
            <a:off x="6256040" y="698548"/>
            <a:ext cx="5775921" cy="597176"/>
          </a:xfrm>
          <a:prstGeom prst="rect">
            <a:avLst/>
          </a:prstGeom>
        </p:spPr>
        <p:txBody>
          <a:bodyPr lIns="0" tIns="0" rIns="0" bIns="0" rtlCol="0" anchor="t">
            <a:spAutoFit/>
          </a:bodyPr>
          <a:lstStyle/>
          <a:p>
            <a:pPr algn="ctr">
              <a:lnSpc>
                <a:spcPts val="4884"/>
              </a:lnSpc>
              <a:spcBef>
                <a:spcPct val="0"/>
              </a:spcBef>
            </a:pPr>
            <a:r>
              <a:rPr lang="en-US" sz="3489">
                <a:solidFill>
                  <a:srgbClr val="FFFFFF"/>
                </a:solidFill>
                <a:latin typeface="Neue Machina Ultra-Bold"/>
              </a:rPr>
              <a:t>Data Warehouse Design</a:t>
            </a:r>
          </a:p>
        </p:txBody>
      </p:sp>
      <p:sp>
        <p:nvSpPr>
          <p:cNvPr id="10" name="TextBox 10"/>
          <p:cNvSpPr txBox="1"/>
          <p:nvPr/>
        </p:nvSpPr>
        <p:spPr>
          <a:xfrm>
            <a:off x="222300" y="181939"/>
            <a:ext cx="1612801" cy="580110"/>
          </a:xfrm>
          <a:prstGeom prst="rect">
            <a:avLst/>
          </a:prstGeom>
        </p:spPr>
        <p:txBody>
          <a:bodyPr lIns="0" tIns="0" rIns="0" bIns="0" rtlCol="0" anchor="t">
            <a:spAutoFit/>
          </a:bodyPr>
          <a:lstStyle/>
          <a:p>
            <a:pPr algn="ctr">
              <a:lnSpc>
                <a:spcPts val="4775"/>
              </a:lnSpc>
              <a:spcBef>
                <a:spcPct val="0"/>
              </a:spcBef>
            </a:pPr>
            <a:r>
              <a:rPr lang="en-US" sz="3411">
                <a:solidFill>
                  <a:srgbClr val="FFFFFF"/>
                </a:solidFill>
                <a:latin typeface="Neue Machina Ultra-Bold"/>
              </a:rPr>
              <a:t>CHUBB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3684499" y="1733144"/>
            <a:ext cx="12028448" cy="3267728"/>
          </a:xfrm>
          <a:custGeom>
            <a:avLst/>
            <a:gdLst/>
            <a:ahLst/>
            <a:cxnLst/>
            <a:rect l="l" t="t" r="r" b="b"/>
            <a:pathLst>
              <a:path w="12028448" h="3267728">
                <a:moveTo>
                  <a:pt x="0" y="0"/>
                </a:moveTo>
                <a:lnTo>
                  <a:pt x="12028448" y="0"/>
                </a:lnTo>
                <a:lnTo>
                  <a:pt x="12028448" y="3267728"/>
                </a:lnTo>
                <a:lnTo>
                  <a:pt x="0" y="3267728"/>
                </a:lnTo>
                <a:lnTo>
                  <a:pt x="0" y="0"/>
                </a:lnTo>
                <a:close/>
              </a:path>
            </a:pathLst>
          </a:custGeom>
          <a:blipFill>
            <a:blip r:embed="rId5"/>
            <a:stretch>
              <a:fillRect/>
            </a:stretch>
          </a:blipFill>
        </p:spPr>
      </p:sp>
      <p:sp>
        <p:nvSpPr>
          <p:cNvPr id="9" name="TextBox 9"/>
          <p:cNvSpPr txBox="1"/>
          <p:nvPr/>
        </p:nvSpPr>
        <p:spPr>
          <a:xfrm>
            <a:off x="7600481" y="539050"/>
            <a:ext cx="3261674" cy="874526"/>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DIM_SEX</a:t>
            </a:r>
          </a:p>
        </p:txBody>
      </p:sp>
      <p:sp>
        <p:nvSpPr>
          <p:cNvPr id="10" name="TextBox 10"/>
          <p:cNvSpPr txBox="1"/>
          <p:nvPr/>
        </p:nvSpPr>
        <p:spPr>
          <a:xfrm>
            <a:off x="7125036" y="5215666"/>
            <a:ext cx="4212564" cy="874526"/>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DIM_CASTE</a:t>
            </a:r>
          </a:p>
        </p:txBody>
      </p:sp>
      <p:sp>
        <p:nvSpPr>
          <p:cNvPr id="11" name="Freeform 11"/>
          <p:cNvSpPr/>
          <p:nvPr/>
        </p:nvSpPr>
        <p:spPr>
          <a:xfrm>
            <a:off x="4797072" y="6412257"/>
            <a:ext cx="8868491" cy="3358011"/>
          </a:xfrm>
          <a:custGeom>
            <a:avLst/>
            <a:gdLst/>
            <a:ahLst/>
            <a:cxnLst/>
            <a:rect l="l" t="t" r="r" b="b"/>
            <a:pathLst>
              <a:path w="8868491" h="3358011">
                <a:moveTo>
                  <a:pt x="0" y="0"/>
                </a:moveTo>
                <a:lnTo>
                  <a:pt x="8868492" y="0"/>
                </a:lnTo>
                <a:lnTo>
                  <a:pt x="8868492" y="3358011"/>
                </a:lnTo>
                <a:lnTo>
                  <a:pt x="0" y="3358011"/>
                </a:lnTo>
                <a:lnTo>
                  <a:pt x="0" y="0"/>
                </a:lnTo>
                <a:close/>
              </a:path>
            </a:pathLst>
          </a:custGeom>
          <a:blipFill>
            <a:blip r:embed="rId6"/>
            <a:stretch>
              <a:fillRect/>
            </a:stretch>
          </a:blipFill>
        </p:spPr>
      </p:sp>
      <p:sp>
        <p:nvSpPr>
          <p:cNvPr id="12" name="TextBox 12"/>
          <p:cNvSpPr txBox="1"/>
          <p:nvPr/>
        </p:nvSpPr>
        <p:spPr>
          <a:xfrm>
            <a:off x="463278" y="386511"/>
            <a:ext cx="1386496" cy="520318"/>
          </a:xfrm>
          <a:prstGeom prst="rect">
            <a:avLst/>
          </a:prstGeom>
        </p:spPr>
        <p:txBody>
          <a:bodyPr lIns="0" tIns="0" rIns="0" bIns="0" rtlCol="0" anchor="t">
            <a:spAutoFit/>
          </a:bodyPr>
          <a:lstStyle/>
          <a:p>
            <a:pPr algn="ctr">
              <a:lnSpc>
                <a:spcPts val="4105"/>
              </a:lnSpc>
              <a:spcBef>
                <a:spcPct val="0"/>
              </a:spcBef>
            </a:pPr>
            <a:r>
              <a:rPr lang="en-US" sz="2932">
                <a:solidFill>
                  <a:srgbClr val="FFFFFF"/>
                </a:solidFill>
                <a:latin typeface="Neue Machina Ultra-Bold"/>
              </a:rPr>
              <a:t>CHUBB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4020283" y="843276"/>
            <a:ext cx="11382383" cy="3519054"/>
          </a:xfrm>
          <a:custGeom>
            <a:avLst/>
            <a:gdLst/>
            <a:ahLst/>
            <a:cxnLst/>
            <a:rect l="l" t="t" r="r" b="b"/>
            <a:pathLst>
              <a:path w="11382383" h="3519054">
                <a:moveTo>
                  <a:pt x="0" y="0"/>
                </a:moveTo>
                <a:lnTo>
                  <a:pt x="11382383" y="0"/>
                </a:lnTo>
                <a:lnTo>
                  <a:pt x="11382383" y="3519053"/>
                </a:lnTo>
                <a:lnTo>
                  <a:pt x="0" y="3519053"/>
                </a:lnTo>
                <a:lnTo>
                  <a:pt x="0" y="0"/>
                </a:lnTo>
                <a:close/>
              </a:path>
            </a:pathLst>
          </a:custGeom>
          <a:blipFill>
            <a:blip r:embed="rId5"/>
            <a:stretch>
              <a:fillRect/>
            </a:stretch>
          </a:blipFill>
        </p:spPr>
      </p:sp>
      <p:sp>
        <p:nvSpPr>
          <p:cNvPr id="9" name="Freeform 9"/>
          <p:cNvSpPr/>
          <p:nvPr/>
        </p:nvSpPr>
        <p:spPr>
          <a:xfrm>
            <a:off x="3846166" y="5521389"/>
            <a:ext cx="11397565" cy="3528496"/>
          </a:xfrm>
          <a:custGeom>
            <a:avLst/>
            <a:gdLst/>
            <a:ahLst/>
            <a:cxnLst/>
            <a:rect l="l" t="t" r="r" b="b"/>
            <a:pathLst>
              <a:path w="11397565" h="3528496">
                <a:moveTo>
                  <a:pt x="0" y="0"/>
                </a:moveTo>
                <a:lnTo>
                  <a:pt x="11397565" y="0"/>
                </a:lnTo>
                <a:lnTo>
                  <a:pt x="11397565" y="3528496"/>
                </a:lnTo>
                <a:lnTo>
                  <a:pt x="0" y="3528496"/>
                </a:lnTo>
                <a:lnTo>
                  <a:pt x="0" y="0"/>
                </a:lnTo>
                <a:close/>
              </a:path>
            </a:pathLst>
          </a:custGeom>
          <a:blipFill>
            <a:blip r:embed="rId6"/>
            <a:stretch>
              <a:fillRect/>
            </a:stretch>
          </a:blipFill>
        </p:spPr>
      </p:sp>
      <p:sp>
        <p:nvSpPr>
          <p:cNvPr id="10" name="TextBox 10"/>
          <p:cNvSpPr txBox="1"/>
          <p:nvPr/>
        </p:nvSpPr>
        <p:spPr>
          <a:xfrm>
            <a:off x="6655568" y="4548793"/>
            <a:ext cx="5172524" cy="874526"/>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DIM_SURGERY</a:t>
            </a:r>
          </a:p>
        </p:txBody>
      </p:sp>
      <p:sp>
        <p:nvSpPr>
          <p:cNvPr id="11" name="TextBox 11"/>
          <p:cNvSpPr txBox="1"/>
          <p:nvPr/>
        </p:nvSpPr>
        <p:spPr>
          <a:xfrm>
            <a:off x="6352450" y="-31250"/>
            <a:ext cx="5778761" cy="874526"/>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DIM_CATEGORY</a:t>
            </a:r>
          </a:p>
        </p:txBody>
      </p:sp>
      <p:sp>
        <p:nvSpPr>
          <p:cNvPr id="12" name="TextBox 12"/>
          <p:cNvSpPr txBox="1"/>
          <p:nvPr/>
        </p:nvSpPr>
        <p:spPr>
          <a:xfrm>
            <a:off x="589580" y="391726"/>
            <a:ext cx="1201547" cy="451550"/>
          </a:xfrm>
          <a:prstGeom prst="rect">
            <a:avLst/>
          </a:prstGeom>
        </p:spPr>
        <p:txBody>
          <a:bodyPr lIns="0" tIns="0" rIns="0" bIns="0" rtlCol="0" anchor="t">
            <a:spAutoFit/>
          </a:bodyPr>
          <a:lstStyle/>
          <a:p>
            <a:pPr algn="ctr">
              <a:lnSpc>
                <a:spcPts val="3557"/>
              </a:lnSpc>
              <a:spcBef>
                <a:spcPct val="0"/>
              </a:spcBef>
            </a:pPr>
            <a:r>
              <a:rPr lang="en-US" sz="2541">
                <a:solidFill>
                  <a:srgbClr val="FFFFFF"/>
                </a:solidFill>
                <a:latin typeface="Neue Machina Ultra-Bold"/>
              </a:rPr>
              <a:t>CHUBB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3980910" y="859290"/>
            <a:ext cx="10326179" cy="3545322"/>
          </a:xfrm>
          <a:custGeom>
            <a:avLst/>
            <a:gdLst/>
            <a:ahLst/>
            <a:cxnLst/>
            <a:rect l="l" t="t" r="r" b="b"/>
            <a:pathLst>
              <a:path w="10326179" h="3545322">
                <a:moveTo>
                  <a:pt x="0" y="0"/>
                </a:moveTo>
                <a:lnTo>
                  <a:pt x="10326180" y="0"/>
                </a:lnTo>
                <a:lnTo>
                  <a:pt x="10326180" y="3545322"/>
                </a:lnTo>
                <a:lnTo>
                  <a:pt x="0" y="3545322"/>
                </a:lnTo>
                <a:lnTo>
                  <a:pt x="0" y="0"/>
                </a:lnTo>
                <a:close/>
              </a:path>
            </a:pathLst>
          </a:custGeom>
          <a:blipFill>
            <a:blip r:embed="rId5"/>
            <a:stretch>
              <a:fillRect/>
            </a:stretch>
          </a:blipFill>
        </p:spPr>
      </p:sp>
      <p:sp>
        <p:nvSpPr>
          <p:cNvPr id="9" name="Freeform 9"/>
          <p:cNvSpPr/>
          <p:nvPr/>
        </p:nvSpPr>
        <p:spPr>
          <a:xfrm>
            <a:off x="3980910" y="5446618"/>
            <a:ext cx="10186324" cy="3565213"/>
          </a:xfrm>
          <a:custGeom>
            <a:avLst/>
            <a:gdLst/>
            <a:ahLst/>
            <a:cxnLst/>
            <a:rect l="l" t="t" r="r" b="b"/>
            <a:pathLst>
              <a:path w="10186324" h="3565213">
                <a:moveTo>
                  <a:pt x="0" y="0"/>
                </a:moveTo>
                <a:lnTo>
                  <a:pt x="10186324" y="0"/>
                </a:lnTo>
                <a:lnTo>
                  <a:pt x="10186324" y="3565214"/>
                </a:lnTo>
                <a:lnTo>
                  <a:pt x="0" y="3565214"/>
                </a:lnTo>
                <a:lnTo>
                  <a:pt x="0" y="0"/>
                </a:lnTo>
                <a:close/>
              </a:path>
            </a:pathLst>
          </a:custGeom>
          <a:blipFill>
            <a:blip r:embed="rId6"/>
            <a:stretch>
              <a:fillRect/>
            </a:stretch>
          </a:blipFill>
        </p:spPr>
      </p:sp>
      <p:sp>
        <p:nvSpPr>
          <p:cNvPr id="10" name="TextBox 10"/>
          <p:cNvSpPr txBox="1"/>
          <p:nvPr/>
        </p:nvSpPr>
        <p:spPr>
          <a:xfrm>
            <a:off x="6128742" y="-15236"/>
            <a:ext cx="5517752" cy="874526"/>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DIM_HOSPITAL</a:t>
            </a:r>
          </a:p>
        </p:txBody>
      </p:sp>
      <p:sp>
        <p:nvSpPr>
          <p:cNvPr id="11" name="TextBox 11"/>
          <p:cNvSpPr txBox="1"/>
          <p:nvPr/>
        </p:nvSpPr>
        <p:spPr>
          <a:xfrm>
            <a:off x="6128742" y="4416361"/>
            <a:ext cx="6030516" cy="1030257"/>
          </a:xfrm>
          <a:prstGeom prst="rect">
            <a:avLst/>
          </a:prstGeom>
        </p:spPr>
        <p:txBody>
          <a:bodyPr lIns="0" tIns="0" rIns="0" bIns="0" rtlCol="0" anchor="t">
            <a:spAutoFit/>
          </a:bodyPr>
          <a:lstStyle/>
          <a:p>
            <a:pPr algn="ctr">
              <a:lnSpc>
                <a:spcPts val="8314"/>
              </a:lnSpc>
              <a:spcBef>
                <a:spcPct val="0"/>
              </a:spcBef>
            </a:pPr>
            <a:r>
              <a:rPr lang="en-US" sz="5938">
                <a:solidFill>
                  <a:srgbClr val="FFFFFF"/>
                </a:solidFill>
                <a:latin typeface="Neue Machina Ultra-Bold"/>
              </a:rPr>
              <a:t>DIM_ADDRESS</a:t>
            </a:r>
          </a:p>
        </p:txBody>
      </p:sp>
      <p:sp>
        <p:nvSpPr>
          <p:cNvPr id="12" name="TextBox 12"/>
          <p:cNvSpPr txBox="1"/>
          <p:nvPr/>
        </p:nvSpPr>
        <p:spPr>
          <a:xfrm>
            <a:off x="302071" y="327113"/>
            <a:ext cx="1453258" cy="532178"/>
          </a:xfrm>
          <a:prstGeom prst="rect">
            <a:avLst/>
          </a:prstGeom>
        </p:spPr>
        <p:txBody>
          <a:bodyPr lIns="0" tIns="0" rIns="0" bIns="0" rtlCol="0" anchor="t">
            <a:spAutoFit/>
          </a:bodyPr>
          <a:lstStyle/>
          <a:p>
            <a:pPr algn="ctr">
              <a:lnSpc>
                <a:spcPts val="4302"/>
              </a:lnSpc>
              <a:spcBef>
                <a:spcPct val="0"/>
              </a:spcBef>
            </a:pPr>
            <a:r>
              <a:rPr lang="en-US" sz="3073">
                <a:solidFill>
                  <a:srgbClr val="FFFFFF"/>
                </a:solidFill>
                <a:latin typeface="Neue Machina Ultra-Bold"/>
              </a:rPr>
              <a:t>CHUBB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4" name="Freeform 4"/>
          <p:cNvSpPr/>
          <p:nvPr/>
        </p:nvSpPr>
        <p:spPr>
          <a:xfrm rot="829761">
            <a:off x="-304391" y="127593"/>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5" name="Freeform 5"/>
          <p:cNvSpPr/>
          <p:nvPr/>
        </p:nvSpPr>
        <p:spPr>
          <a:xfrm rot="-948439">
            <a:off x="-588200" y="7348922"/>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6" name="AutoShape 6"/>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1028700" y="4629755"/>
            <a:ext cx="554581" cy="0"/>
          </a:xfrm>
          <a:prstGeom prst="line">
            <a:avLst/>
          </a:prstGeom>
          <a:ln w="47625" cap="rnd">
            <a:solidFill>
              <a:srgbClr val="F44747"/>
            </a:solidFill>
            <a:prstDash val="solid"/>
            <a:headEnd type="none" w="sm" len="sm"/>
            <a:tailEnd type="none" w="sm" len="sm"/>
          </a:ln>
        </p:spPr>
      </p:sp>
      <p:sp>
        <p:nvSpPr>
          <p:cNvPr id="8" name="Freeform 8"/>
          <p:cNvSpPr/>
          <p:nvPr/>
        </p:nvSpPr>
        <p:spPr>
          <a:xfrm>
            <a:off x="3824704" y="859290"/>
            <a:ext cx="10125829" cy="3544040"/>
          </a:xfrm>
          <a:custGeom>
            <a:avLst/>
            <a:gdLst/>
            <a:ahLst/>
            <a:cxnLst/>
            <a:rect l="l" t="t" r="r" b="b"/>
            <a:pathLst>
              <a:path w="10125829" h="3544040">
                <a:moveTo>
                  <a:pt x="0" y="0"/>
                </a:moveTo>
                <a:lnTo>
                  <a:pt x="10125828" y="0"/>
                </a:lnTo>
                <a:lnTo>
                  <a:pt x="10125828" y="3544040"/>
                </a:lnTo>
                <a:lnTo>
                  <a:pt x="0" y="3544040"/>
                </a:lnTo>
                <a:lnTo>
                  <a:pt x="0" y="0"/>
                </a:lnTo>
                <a:close/>
              </a:path>
            </a:pathLst>
          </a:custGeom>
          <a:blipFill>
            <a:blip r:embed="rId5"/>
            <a:stretch>
              <a:fillRect/>
            </a:stretch>
          </a:blipFill>
        </p:spPr>
      </p:sp>
      <p:sp>
        <p:nvSpPr>
          <p:cNvPr id="9" name="Freeform 9"/>
          <p:cNvSpPr/>
          <p:nvPr/>
        </p:nvSpPr>
        <p:spPr>
          <a:xfrm>
            <a:off x="3087036" y="5589493"/>
            <a:ext cx="12281776" cy="3121618"/>
          </a:xfrm>
          <a:custGeom>
            <a:avLst/>
            <a:gdLst/>
            <a:ahLst/>
            <a:cxnLst/>
            <a:rect l="l" t="t" r="r" b="b"/>
            <a:pathLst>
              <a:path w="12281776" h="3121618">
                <a:moveTo>
                  <a:pt x="0" y="0"/>
                </a:moveTo>
                <a:lnTo>
                  <a:pt x="12281776" y="0"/>
                </a:lnTo>
                <a:lnTo>
                  <a:pt x="12281776" y="3121618"/>
                </a:lnTo>
                <a:lnTo>
                  <a:pt x="0" y="3121618"/>
                </a:lnTo>
                <a:lnTo>
                  <a:pt x="0" y="0"/>
                </a:lnTo>
                <a:close/>
              </a:path>
            </a:pathLst>
          </a:custGeom>
          <a:blipFill>
            <a:blip r:embed="rId6"/>
            <a:stretch>
              <a:fillRect/>
            </a:stretch>
          </a:blipFill>
        </p:spPr>
      </p:sp>
      <p:sp>
        <p:nvSpPr>
          <p:cNvPr id="10" name="TextBox 10"/>
          <p:cNvSpPr txBox="1"/>
          <p:nvPr/>
        </p:nvSpPr>
        <p:spPr>
          <a:xfrm>
            <a:off x="6799332" y="-15236"/>
            <a:ext cx="4176573" cy="874526"/>
          </a:xfrm>
          <a:prstGeom prst="rect">
            <a:avLst/>
          </a:prstGeom>
        </p:spPr>
        <p:txBody>
          <a:bodyPr lIns="0" tIns="0" rIns="0" bIns="0" rtlCol="0" anchor="t">
            <a:spAutoFit/>
          </a:bodyPr>
          <a:lstStyle/>
          <a:p>
            <a:pPr algn="ctr">
              <a:lnSpc>
                <a:spcPts val="7087"/>
              </a:lnSpc>
              <a:spcBef>
                <a:spcPct val="0"/>
              </a:spcBef>
            </a:pPr>
            <a:r>
              <a:rPr lang="en-US" sz="5062">
                <a:solidFill>
                  <a:srgbClr val="FFFFFF"/>
                </a:solidFill>
                <a:latin typeface="Neue Machina Ultra-Bold"/>
              </a:rPr>
              <a:t>DIM_DATES</a:t>
            </a:r>
          </a:p>
        </p:txBody>
      </p:sp>
      <p:sp>
        <p:nvSpPr>
          <p:cNvPr id="11" name="TextBox 11"/>
          <p:cNvSpPr txBox="1"/>
          <p:nvPr/>
        </p:nvSpPr>
        <p:spPr>
          <a:xfrm>
            <a:off x="5551785" y="4416361"/>
            <a:ext cx="7184430" cy="1030257"/>
          </a:xfrm>
          <a:prstGeom prst="rect">
            <a:avLst/>
          </a:prstGeom>
        </p:spPr>
        <p:txBody>
          <a:bodyPr lIns="0" tIns="0" rIns="0" bIns="0" rtlCol="0" anchor="t">
            <a:spAutoFit/>
          </a:bodyPr>
          <a:lstStyle/>
          <a:p>
            <a:pPr algn="ctr">
              <a:lnSpc>
                <a:spcPts val="8314"/>
              </a:lnSpc>
              <a:spcBef>
                <a:spcPct val="0"/>
              </a:spcBef>
            </a:pPr>
            <a:r>
              <a:rPr lang="en-US" sz="5938">
                <a:solidFill>
                  <a:srgbClr val="FFFFFF"/>
                </a:solidFill>
                <a:latin typeface="Neue Machina Ultra-Bold"/>
              </a:rPr>
              <a:t>DIM_MORTALITY</a:t>
            </a:r>
          </a:p>
        </p:txBody>
      </p:sp>
      <p:sp>
        <p:nvSpPr>
          <p:cNvPr id="12" name="TextBox 12"/>
          <p:cNvSpPr txBox="1"/>
          <p:nvPr/>
        </p:nvSpPr>
        <p:spPr>
          <a:xfrm>
            <a:off x="302071" y="174989"/>
            <a:ext cx="1453258" cy="532178"/>
          </a:xfrm>
          <a:prstGeom prst="rect">
            <a:avLst/>
          </a:prstGeom>
        </p:spPr>
        <p:txBody>
          <a:bodyPr lIns="0" tIns="0" rIns="0" bIns="0" rtlCol="0" anchor="t">
            <a:spAutoFit/>
          </a:bodyPr>
          <a:lstStyle/>
          <a:p>
            <a:pPr algn="ctr">
              <a:lnSpc>
                <a:spcPts val="4302"/>
              </a:lnSpc>
              <a:spcBef>
                <a:spcPct val="0"/>
              </a:spcBef>
            </a:pPr>
            <a:r>
              <a:rPr lang="en-US" sz="3073">
                <a:solidFill>
                  <a:srgbClr val="FFFFFF"/>
                </a:solidFill>
                <a:latin typeface="Neue Machina Ultra-Bold"/>
              </a:rPr>
              <a:t>CHUBB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219</Words>
  <Application>Microsoft Office PowerPoint</Application>
  <PresentationFormat>Custom</PresentationFormat>
  <Paragraphs>53</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Telegraf</vt:lpstr>
      <vt:lpstr>Arial</vt:lpstr>
      <vt:lpstr>Calibri</vt:lpstr>
      <vt:lpstr>Telegraf Ultra-Bold</vt:lpstr>
      <vt:lpstr>Telegraf Bold</vt:lpstr>
      <vt:lpstr>Neue Machina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Andhra Health Data</dc:title>
  <cp:lastModifiedBy>Rathour, Sparsh [CTR]</cp:lastModifiedBy>
  <cp:revision>2</cp:revision>
  <dcterms:created xsi:type="dcterms:W3CDTF">2006-08-16T00:00:00Z</dcterms:created>
  <dcterms:modified xsi:type="dcterms:W3CDTF">2024-03-05T12:22:37Z</dcterms:modified>
  <dc:identifier>DAF-kelV7qE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name="MSIP_Label_1c11b088-3f42-44d0-a854-e5bf7348cf6a_ActionId" pid="2">
    <vt:lpwstr>3653d4bb-3842-4509-ab13-d0d81f296a2e</vt:lpwstr>
  </property>
  <property fmtid="{D5CDD505-2E9C-101B-9397-08002B2CF9AE}" name="MSIP_Label_1c11b088-3f42-44d0-a854-e5bf7348cf6a_ContentBits" pid="3">
    <vt:lpwstr>0</vt:lpwstr>
  </property>
  <property fmtid="{D5CDD505-2E9C-101B-9397-08002B2CF9AE}" name="MSIP_Label_1c11b088-3f42-44d0-a854-e5bf7348cf6a_Enabled" pid="4">
    <vt:lpwstr>true</vt:lpwstr>
  </property>
  <property fmtid="{D5CDD505-2E9C-101B-9397-08002B2CF9AE}" name="MSIP_Label_1c11b088-3f42-44d0-a854-e5bf7348cf6a_Method" pid="5">
    <vt:lpwstr>Standard</vt:lpwstr>
  </property>
  <property fmtid="{D5CDD505-2E9C-101B-9397-08002B2CF9AE}" name="MSIP_Label_1c11b088-3f42-44d0-a854-e5bf7348cf6a_Name" pid="6">
    <vt:lpwstr>Yellow Data - NA</vt:lpwstr>
  </property>
  <property fmtid="{D5CDD505-2E9C-101B-9397-08002B2CF9AE}" name="MSIP_Label_1c11b088-3f42-44d0-a854-e5bf7348cf6a_SetDate" pid="7">
    <vt:lpwstr>2024-03-05T12:22:33Z</vt:lpwstr>
  </property>
  <property fmtid="{D5CDD505-2E9C-101B-9397-08002B2CF9AE}" name="MSIP_Label_1c11b088-3f42-44d0-a854-e5bf7348cf6a_SiteId" pid="8">
    <vt:lpwstr>fffcdc91-d561-4287-aebc-78d2466eec29</vt:lpwstr>
  </property>
  <property fmtid="{D5CDD505-2E9C-101B-9397-08002B2CF9AE}" name="NXPowerLiteLastOptimized" pid="9">
    <vt:lpwstr>5157062</vt:lpwstr>
  </property>
  <property fmtid="{D5CDD505-2E9C-101B-9397-08002B2CF9AE}" name="NXPowerLiteSettings" pid="10">
    <vt:lpwstr>F7000400038000</vt:lpwstr>
  </property>
  <property fmtid="{D5CDD505-2E9C-101B-9397-08002B2CF9AE}" name="NXPowerLiteVersion" pid="11">
    <vt:lpwstr>S10.2.0</vt:lpwstr>
  </property>
</Properties>
</file>